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0"/>
  </p:notesMasterIdLst>
  <p:sldIdLst>
    <p:sldId id="256" r:id="rId2"/>
    <p:sldId id="258" r:id="rId3"/>
    <p:sldId id="257" r:id="rId4"/>
    <p:sldId id="260" r:id="rId5"/>
    <p:sldId id="284" r:id="rId6"/>
    <p:sldId id="281" r:id="rId7"/>
    <p:sldId id="28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2" r:id="rId19"/>
    <p:sldId id="263" r:id="rId20"/>
    <p:sldId id="264" r:id="rId21"/>
    <p:sldId id="283" r:id="rId22"/>
    <p:sldId id="266" r:id="rId23"/>
    <p:sldId id="285" r:id="rId24"/>
    <p:sldId id="265" r:id="rId25"/>
    <p:sldId id="278" r:id="rId26"/>
    <p:sldId id="277" r:id="rId27"/>
    <p:sldId id="279" r:id="rId28"/>
    <p:sldId id="28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5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301DA-AC06-474F-A6C4-CF3F23C42E0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331E4-AB0E-43D4-A5B8-149C05C68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58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331E4-AB0E-43D4-A5B8-149C05C684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9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331E4-AB0E-43D4-A5B8-149C05C684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9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eaLnBrk="1" latinLnBrk="0" hangingPunct="1"/>
            <a:fld id="{103D52D6-88F6-484F-AA10-EFAA583B7178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29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FC44670-AE03-4C4F-9299-7693335C19B5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8759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0F21F83-9847-402D-9D8D-09552E532644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219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52C1163C-79F3-40DE-B53B-7B7947E63E07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9723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B383D2-2A0F-4027-BE1F-07B75A469BF5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13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16A558B-7C8A-4BC3-AC80-A8D26366C667}" type="datetime1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1785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3CBFB19-90E2-4978-BEA7-CD9AC6AF8059}" type="datetime1">
              <a:rPr lang="en-US" smtClean="0"/>
              <a:t>8/1/2018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1407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FC7BC97A-C26E-4440-A953-AB95B66F715A}" type="datetime1">
              <a:rPr lang="en-US" smtClean="0"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9700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25E81C-7310-47B4-8B16-8B80097EAF29}" type="datetime1">
              <a:rPr lang="en-US" smtClean="0"/>
              <a:t>8/1/2018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9995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1AFCBBC7-8234-495E-937E-AF6E37A268F6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82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2AEE88A3-F125-4680-9C5B-28DC15B7852B}" type="datetime1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3385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algn="r" eaLnBrk="1" latinLnBrk="0" hangingPunct="1"/>
            <a:fld id="{8F81747C-9F86-4F15-92DF-227B0EA7A096}" type="datetime1">
              <a:rPr lang="en-US" smtClean="0"/>
              <a:t>8/1/2018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7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09800"/>
            <a:ext cx="8879883" cy="1981200"/>
          </a:xfrm>
        </p:spPr>
        <p:txBody>
          <a:bodyPr>
            <a:no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3D Visualization of 2D/360° Image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/>
            </a:r>
            <a:b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</a:b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and</a:t>
            </a:r>
            <a:b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</a:b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Navigation in Virtual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Reality through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motion processing via smart phone sensors</a:t>
            </a:r>
            <a:r>
              <a:rPr lang="en-US" sz="2000" dirty="0">
                <a:latin typeface="Adobe Caslon Pro" panose="0205050205050A020403" pitchFamily="18" charset="0"/>
              </a:rPr>
              <a:t/>
            </a:r>
            <a:br>
              <a:rPr lang="en-US" sz="2000" dirty="0">
                <a:latin typeface="Adobe Caslon Pro" panose="0205050205050A020403" pitchFamily="18" charset="0"/>
              </a:rPr>
            </a:br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3800" y="3794273"/>
            <a:ext cx="2565400" cy="1377651"/>
          </a:xfrm>
        </p:spPr>
        <p:txBody>
          <a:bodyPr>
            <a:normAutofit/>
          </a:bodyPr>
          <a:lstStyle/>
          <a:p>
            <a:pPr algn="r"/>
            <a:r>
              <a:rPr lang="en-US" sz="1600" dirty="0" smtClean="0">
                <a:latin typeface="Adobe Caslon Pro" panose="0205050205050A020403" pitchFamily="18" charset="0"/>
              </a:rPr>
              <a:t>Group Members:</a:t>
            </a:r>
          </a:p>
          <a:p>
            <a:pPr algn="r"/>
            <a:r>
              <a:rPr lang="en-US" sz="1600" dirty="0" smtClean="0">
                <a:latin typeface="Adobe Caslon Pro" panose="0205050205050A020403" pitchFamily="18" charset="0"/>
              </a:rPr>
              <a:t>Maliha Tasnim Aurini </a:t>
            </a:r>
          </a:p>
          <a:p>
            <a:pPr algn="r"/>
            <a:r>
              <a:rPr lang="en-US" sz="1600" dirty="0" smtClean="0">
                <a:latin typeface="Adobe Caslon Pro" panose="0205050205050A020403" pitchFamily="18" charset="0"/>
              </a:rPr>
              <a:t>Shitab Mushfiq-ul Islam</a:t>
            </a:r>
            <a:endParaRPr lang="en-US" sz="1600" dirty="0">
              <a:latin typeface="Adobe Caslon Pro" panose="0205050205050A0204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248400"/>
            <a:ext cx="497883" cy="457202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</a:t>
            </a:fld>
            <a:endParaRPr kumimoji="0" lang="en-US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74800" y="4038600"/>
            <a:ext cx="2565400" cy="1377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Supervised by:</a:t>
            </a:r>
          </a:p>
          <a:p>
            <a:pPr algn="l"/>
            <a:r>
              <a:rPr lang="en-US" sz="16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Dr. Md. Ashraful Alam</a:t>
            </a:r>
          </a:p>
        </p:txBody>
      </p:sp>
    </p:spTree>
    <p:extLst>
      <p:ext uri="{BB962C8B-B14F-4D97-AF65-F5344CB8AC3E}">
        <p14:creationId xmlns:p14="http://schemas.microsoft.com/office/powerpoint/2010/main" val="3639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(SEGMENTATION)</a:t>
            </a:r>
          </a:p>
        </p:txBody>
      </p:sp>
      <p:pic>
        <p:nvPicPr>
          <p:cNvPr id="5" name="Picture 4" descr="C:\Users\Aurini Tasnim\AppData\Local\Microsoft\Windows\INetCache\Content.Word\tarc-crop-lef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1"/>
            <a:ext cx="69342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628900" y="59436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6. Segmented Image</a:t>
            </a:r>
            <a:endParaRPr lang="en-US" sz="1400" dirty="0" smtClean="0"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4600" y="3733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5. Ideal Image</a:t>
            </a:r>
            <a:endParaRPr lang="en-US" sz="1400" dirty="0" smtClean="0"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10</a:t>
            </a:fld>
            <a:endParaRPr kumimoji="0"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04732"/>
            <a:ext cx="69532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76415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(SEGMENTATION)</a:t>
            </a:r>
          </a:p>
        </p:txBody>
      </p:sp>
      <p:pic>
        <p:nvPicPr>
          <p:cNvPr id="4" name="Content Placeholder 3" descr="C:\Users\Aurini Tasnim\AppData\Local\Microsoft\Windows\INetCache\Content.Word\r.jp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41148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Capture88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026932"/>
            <a:ext cx="4378036" cy="2008909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95400" y="36576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7. Ideal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4518" y="6172456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8. Segmented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11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9522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67640"/>
            <a:ext cx="740664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METHODOLOGY </a:t>
            </a:r>
            <a:br>
              <a:rPr lang="en-US" dirty="0" smtClean="0"/>
            </a:br>
            <a:r>
              <a:rPr lang="en-US" dirty="0" smtClean="0"/>
              <a:t>(GENERATING DEPTH IMAGE)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57251" y="1752600"/>
                <a:ext cx="4476749" cy="4495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Semi Global Block Matching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Algorithm to calculate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disparity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SGBM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aims to minimize global energy function to obtain the disparity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map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Energy function E for disparity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image</a:t>
                </a:r>
              </a:p>
              <a:p>
                <a:pPr marL="34290" indent="0">
                  <a:buNone/>
                </a:pPr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Depth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Map Calculation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Z= f*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57251" y="1752600"/>
                <a:ext cx="4476749" cy="4495800"/>
              </a:xfrm>
              <a:blipFill rotWithShape="1">
                <a:blip r:embed="rId2"/>
                <a:stretch>
                  <a:fillRect l="-1499" t="-1357" r="-1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12</a:t>
            </a:fld>
            <a:endParaRPr kumimoji="0"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4317815"/>
            <a:ext cx="5562600" cy="35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7037696" y="1687199"/>
            <a:ext cx="228600" cy="228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7912" y="2069876"/>
            <a:ext cx="2047875" cy="619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/>
                <a:ea typeface="Arial"/>
              </a:rPr>
              <a:t>Set parameter for SGBM (P1, P2,C)</a:t>
            </a:r>
            <a:endParaRPr lang="en-US" sz="11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57911" y="2853491"/>
            <a:ext cx="2047875" cy="466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Calculate disparity Image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57913" y="3463091"/>
            <a:ext cx="2047874" cy="447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Calculate Depth map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57911" y="4148668"/>
            <a:ext cx="2047876" cy="5251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/>
                <a:ea typeface="Arial"/>
              </a:rPr>
              <a:t>Generate Depth Image </a:t>
            </a:r>
            <a:endParaRPr lang="en-US" sz="11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23349" y="4987185"/>
            <a:ext cx="207818" cy="228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40906" y="1907914"/>
            <a:ext cx="0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130385" y="2689001"/>
            <a:ext cx="0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105650" y="3320216"/>
            <a:ext cx="0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105093" y="3886110"/>
            <a:ext cx="5537" cy="262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130385" y="4680920"/>
            <a:ext cx="0" cy="3062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399"/>
            <a:ext cx="7406640" cy="1308709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DEPTH IMAGE)</a:t>
            </a:r>
          </a:p>
        </p:txBody>
      </p:sp>
      <p:pic>
        <p:nvPicPr>
          <p:cNvPr id="4" name="Picture 3" descr="C:\Users\Aurini Tasnim\AppData\Local\Microsoft\Windows\INetCache\Content.Word\tarc-crop-lef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60960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sampleout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4164383"/>
            <a:ext cx="6172201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438400" y="35814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5 .Ideal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Image</a:t>
            </a:r>
            <a:endParaRPr lang="en-US" sz="1400" dirty="0"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199" y="6019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10. Depth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13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40162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640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DEPTH IMAGE)</a:t>
            </a:r>
          </a:p>
        </p:txBody>
      </p:sp>
      <p:pic>
        <p:nvPicPr>
          <p:cNvPr id="4" name="Content Placeholder 3" descr="C:\Users\Aurini Tasnim\Desktop\for paper\r.jp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676400"/>
            <a:ext cx="49911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depth_outpu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966" y="4115811"/>
            <a:ext cx="3810000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295400" y="3735106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7. Ideal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Image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5384" y="62484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10. Depth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14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50832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40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</a:t>
            </a:r>
            <a:r>
              <a:rPr lang="en-US" dirty="0" smtClean="0"/>
              <a:t>STEREO </a:t>
            </a:r>
            <a:r>
              <a:rPr lang="en-US" dirty="0"/>
              <a:t>IMAGE)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4267200"/>
                <a:ext cx="7467600" cy="2209800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Parallax(x, y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∗(1−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𝑑𝑒𝑝𝑡h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 denotes the maximum parallax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epth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y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is the estimated depth value at (x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y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Shifting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image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by a value equal to the parallax/2 for each view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4267200"/>
                <a:ext cx="7467600" cy="22098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15</a:t>
            </a:fld>
            <a:endParaRPr kumimoji="0"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90" b="13620"/>
          <a:stretch/>
        </p:blipFill>
        <p:spPr bwMode="auto">
          <a:xfrm>
            <a:off x="4228530" y="1791269"/>
            <a:ext cx="4534469" cy="197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r="17004" b="9012"/>
          <a:stretch/>
        </p:blipFill>
        <p:spPr bwMode="auto">
          <a:xfrm>
            <a:off x="267695" y="1897039"/>
            <a:ext cx="3960835" cy="187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49289" y="377112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11.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Parallax with respect to screen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8672" y="3771125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12. Stereo pair generation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1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5349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STEREO IMAGE)</a:t>
            </a:r>
          </a:p>
        </p:txBody>
      </p:sp>
      <p:pic>
        <p:nvPicPr>
          <p:cNvPr id="4" name="Content Placeholder 3" descr="tarc-crop-leftfinal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54864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tarc-crop-leftfinal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919559"/>
            <a:ext cx="52578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295400" y="3352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13. Left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Eye Image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5638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14. Right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Eye Image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16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18963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3484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STEREO IMAGE)</a:t>
            </a:r>
          </a:p>
        </p:txBody>
      </p:sp>
      <p:pic>
        <p:nvPicPr>
          <p:cNvPr id="4" name="Picture 3" descr="C:\Users\Aurini Tasnim\Desktop\for paper\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86" y="1676400"/>
            <a:ext cx="4490113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3-right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25079"/>
            <a:ext cx="44958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42833" y="3714466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15. Left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Eye Image</a:t>
            </a:r>
            <a:endParaRPr lang="en-US" sz="1400" dirty="0"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6139934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16. Right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Eye Image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17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3995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588"/>
            <a:ext cx="7772400" cy="1356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METHODOLOGY</a:t>
            </a:r>
            <a:br>
              <a:rPr lang="en-US" dirty="0" smtClean="0"/>
            </a:br>
            <a:r>
              <a:rPr lang="en-US" dirty="0" smtClean="0"/>
              <a:t>(VR INTREGATION ANDROID STUDIO)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726786"/>
            <a:ext cx="1964501" cy="1964501"/>
          </a:xfrm>
          <a:prstGeom prst="rect">
            <a:avLst/>
          </a:prstGeom>
        </p:spPr>
      </p:pic>
      <p:pic>
        <p:nvPicPr>
          <p:cNvPr id="8" name="Picture 7" descr="C:\Users\Aurini Tasnim\AppData\Local\Microsoft\Windows\INetCache\Content.Word\tarc-crop-lef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07365"/>
            <a:ext cx="4267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tarc-crop-left whit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0592"/>
            <a:ext cx="4267200" cy="79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676400" y="253976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13. Left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2600" y="360599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14. Right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2600" y="3708717"/>
            <a:ext cx="3420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17. Cardboard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C:\Users\ASUS\Downloads\37265722_845832322279960_2802641163377442816_n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 b="36657"/>
          <a:stretch/>
        </p:blipFill>
        <p:spPr bwMode="auto">
          <a:xfrm>
            <a:off x="978360" y="4032465"/>
            <a:ext cx="2141490" cy="22891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Oval 14"/>
          <p:cNvSpPr/>
          <p:nvPr/>
        </p:nvSpPr>
        <p:spPr>
          <a:xfrm>
            <a:off x="304800" y="1527948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867400" y="1527948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334659" y="3847217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3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18" name="Picture 17" descr="C:\Users\ASUS\Downloads\37280625_845832315613294_6004534635390828544_n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01772" y="3388043"/>
            <a:ext cx="2199657" cy="348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Oval 18"/>
          <p:cNvSpPr/>
          <p:nvPr/>
        </p:nvSpPr>
        <p:spPr>
          <a:xfrm>
            <a:off x="4343400" y="3888004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4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8360" y="6320042"/>
            <a:ext cx="2154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18. Application view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1600" y="6320042"/>
            <a:ext cx="3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19. VR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by Android Studio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81209" y="6208174"/>
            <a:ext cx="123419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18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78166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62000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METHODOLOGY</a:t>
            </a:r>
            <a:br>
              <a:rPr lang="en-US" dirty="0"/>
            </a:br>
            <a:r>
              <a:rPr lang="en-US" dirty="0"/>
              <a:t>(VR INTREGATION </a:t>
            </a:r>
            <a:r>
              <a:rPr lang="en-US" dirty="0" smtClean="0"/>
              <a:t>UNITY3D)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2102" y="1508760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5" name="Picture 4" descr="C:\Users\Aurini Tasnim\AppData\Local\Microsoft\Windows\INetCache\Content.Word\tarc-crop-left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07365"/>
            <a:ext cx="4267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arc-crop-left whit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0592"/>
            <a:ext cx="4267200" cy="7953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447800" y="253976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13. Left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360599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Figure 14. Right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4"/>
          <a:srcRect t="9407" r="54968" b="13341"/>
          <a:stretch/>
        </p:blipFill>
        <p:spPr bwMode="auto">
          <a:xfrm>
            <a:off x="5388769" y="2110360"/>
            <a:ext cx="3374231" cy="3452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Oval 9"/>
          <p:cNvSpPr/>
          <p:nvPr/>
        </p:nvSpPr>
        <p:spPr>
          <a:xfrm>
            <a:off x="6849269" y="1504369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1110" y="5673245"/>
            <a:ext cx="370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20.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Unity Game assets to develop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C:\Users\ASUS\Downloads\37361141_845877942275398_370829052589637632_n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0" y="3944544"/>
            <a:ext cx="4227829" cy="215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Oval 12"/>
          <p:cNvSpPr/>
          <p:nvPr/>
        </p:nvSpPr>
        <p:spPr>
          <a:xfrm>
            <a:off x="334659" y="3847217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3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36184" y="6107109"/>
            <a:ext cx="26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21. VR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by Unity3D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4059" y="6164200"/>
            <a:ext cx="1279663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747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83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Improve Virtual Reality Experience </a:t>
            </a:r>
            <a:endParaRPr lang="en-US" sz="2800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Computer generated depth image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Creating a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navigation system using internal sensors of smartphones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Navigate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z-axis) on a 2D image virtually</a:t>
            </a:r>
          </a:p>
          <a:p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Optimum experience on Virtual Reality</a:t>
            </a:r>
          </a:p>
          <a:p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81711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VISUAL RESULTS</a:t>
            </a:r>
            <a:endParaRPr lang="en-US" dirty="0"/>
          </a:p>
        </p:txBody>
      </p:sp>
      <p:pic>
        <p:nvPicPr>
          <p:cNvPr id="1026" name="Picture 2" descr="Image result for vr moving forw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22" y="1257428"/>
            <a:ext cx="3065896" cy="2590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backw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609" y="3797300"/>
            <a:ext cx="3809791" cy="233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b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8420" r="7706" b="7602"/>
          <a:stretch>
            <a:fillRect/>
          </a:stretch>
        </p:blipFill>
        <p:spPr bwMode="auto">
          <a:xfrm>
            <a:off x="381000" y="3848228"/>
            <a:ext cx="4350133" cy="233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5800" y="6134036"/>
            <a:ext cx="3279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24. Backward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movement (over z-axis)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6176378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Figure 25. Forward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movement (over z-axis)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 descr="37203642_844328795763646_2358687887391719424_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40" y="1747759"/>
            <a:ext cx="2740235" cy="152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37123933_844328815763644_5101421953571356672_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518" y="1747759"/>
            <a:ext cx="2731387" cy="153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20</a:t>
            </a:fld>
            <a:endParaRPr kumimoji="0"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3391153"/>
            <a:ext cx="2929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22.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61905" y="3391153"/>
            <a:ext cx="26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23.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65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17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VISUAL RESULTS</a:t>
            </a:r>
            <a:br>
              <a:rPr lang="en-US" dirty="0" smtClean="0"/>
            </a:br>
            <a:r>
              <a:rPr lang="en-US" dirty="0" smtClean="0"/>
              <a:t>(REALTIME)</a:t>
            </a:r>
            <a:endParaRPr lang="en-US" dirty="0"/>
          </a:p>
        </p:txBody>
      </p:sp>
      <p:pic>
        <p:nvPicPr>
          <p:cNvPr id="5" name="thesi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6000"/>
          </a:blip>
          <a:stretch>
            <a:fillRect/>
          </a:stretch>
        </p:blipFill>
        <p:spPr>
          <a:xfrm>
            <a:off x="995363" y="2057400"/>
            <a:ext cx="7126287" cy="4038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2080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ACCURACY AND ANALYSIS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380241"/>
              </p:ext>
            </p:extLst>
          </p:nvPr>
        </p:nvGraphicFramePr>
        <p:xfrm>
          <a:off x="1143000" y="3352800"/>
          <a:ext cx="7086600" cy="26670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7172"/>
                <a:gridCol w="1417172"/>
                <a:gridCol w="1417172"/>
                <a:gridCol w="1417172"/>
                <a:gridCol w="1417912"/>
              </a:tblGrid>
              <a:tr h="14595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Disparity Error, </a:t>
                      </a:r>
                      <a:r>
                        <a:rPr lang="en-US" sz="1200" dirty="0" err="1" smtClean="0">
                          <a:effectLst/>
                        </a:rPr>
                        <a:t>dd</a:t>
                      </a:r>
                      <a:r>
                        <a:rPr lang="en-US" sz="1200" dirty="0" smtClean="0">
                          <a:effectLst/>
                        </a:rPr>
                        <a:t> (</a:t>
                      </a:r>
                      <a:r>
                        <a:rPr lang="en-US" sz="1200" dirty="0">
                          <a:effectLst/>
                        </a:rPr>
                        <a:t>um)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Depth(m), 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Focal length, f(mm)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Baseline ,T (m)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Depth error (%)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0.024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9.7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                  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3.75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23.5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0.029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1.4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0.026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22</a:t>
            </a:fld>
            <a:endParaRPr kumimoji="0"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2816423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Depth Error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9673" y="1524000"/>
                <a:ext cx="7404653" cy="16002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  <a:latin typeface="Adobe Arabic"/>
                    <a:ea typeface="Cambria Math" panose="02040503050406030204" pitchFamily="18" charset="0"/>
                    <a:cs typeface="Times New Roman" pitchFamily="18" charset="0"/>
                  </a:rPr>
                  <a:t>Depth calculation </a:t>
                </a:r>
                <a:r>
                  <a:rPr lang="en-US" sz="2800" dirty="0">
                    <a:solidFill>
                      <a:srgbClr val="000000"/>
                    </a:solidFill>
                    <a:latin typeface="Adobe Arabic"/>
                    <a:ea typeface="Times New Roman"/>
                    <a:cs typeface="Times New Roman" pitchFamily="18" charset="0"/>
                  </a:rPr>
                  <a:t> </a:t>
                </a:r>
                <a:endParaRPr lang="en-US" sz="2800" dirty="0" smtClean="0">
                  <a:solidFill>
                    <a:srgbClr val="000000"/>
                  </a:solidFill>
                  <a:latin typeface="Adobe Arabic"/>
                  <a:ea typeface="Times New Roman"/>
                  <a:cs typeface="Times New Roman" pitchFamily="18" charset="0"/>
                </a:endParaRPr>
              </a:p>
              <a:p>
                <a:pPr marL="34290" indent="0" algn="ctr">
                  <a:buNone/>
                </a:pPr>
                <a:r>
                  <a:rPr lang="en-US" sz="2800" dirty="0" err="1" smtClean="0">
                    <a:solidFill>
                      <a:srgbClr val="000000"/>
                    </a:solidFill>
                    <a:latin typeface="Adobe Arabic"/>
                    <a:ea typeface="Times New Roman"/>
                    <a:cs typeface="Times New Roman" pitchFamily="18" charset="0"/>
                  </a:rPr>
                  <a:t>dD</a:t>
                </a:r>
                <a:r>
                  <a:rPr lang="en-US" sz="2800" dirty="0">
                    <a:solidFill>
                      <a:srgbClr val="000000"/>
                    </a:solidFill>
                    <a:latin typeface="Adobe Arabic"/>
                    <a:ea typeface="Times New Roman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Adobe Arabic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Adobe Arabic"/>
                            <a:ea typeface="Times New Roman"/>
                            <a:cs typeface="Times New Roman"/>
                          </a:rPr>
                          <m:t>𝑑𝑑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Adobe Arabic"/>
                            <a:ea typeface="Times New Roman"/>
                            <a:cs typeface="Times New Roman"/>
                          </a:rPr>
                          <m:t>∗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Adobe Arabic"/>
                            <a:ea typeface="Times New Roman"/>
                            <a:cs typeface="Times New Roman"/>
                          </a:rPr>
                          <m:t>𝐷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Adobe Arabic"/>
                            <a:ea typeface="Times New Roman"/>
                            <a:cs typeface="Times New Roman"/>
                          </a:rPr>
                          <m:t>^2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Adobe Arabic"/>
                            <a:ea typeface="Times New Roman"/>
                            <a:cs typeface="Times New Roman"/>
                          </a:rPr>
                          <m:t>𝑓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Adobe Arabic"/>
                            <a:ea typeface="Times New Roman"/>
                            <a:cs typeface="Times New Roman"/>
                          </a:rPr>
                          <m:t>∗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Adobe Arabic"/>
                            <a:ea typeface="Times New Roman"/>
                            <a:cs typeface="Times New Roman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effectLst/>
                    <a:latin typeface="Adobe Arabic"/>
                    <a:ea typeface="Times New Roman"/>
                    <a:cs typeface="Times New Roman" pitchFamily="18" charset="0"/>
                  </a:rPr>
                  <a:t> </a:t>
                </a:r>
                <a:r>
                  <a:rPr lang="en-US" sz="2800" dirty="0" smtClean="0">
                    <a:solidFill>
                      <a:srgbClr val="000000"/>
                    </a:solidFill>
                    <a:latin typeface="Adobe Arabic"/>
                    <a:ea typeface="Cambria Math" panose="02040503050406030204" pitchFamily="18" charset="0"/>
                    <a:cs typeface="Times New Roman" pitchFamily="18" charset="0"/>
                  </a:rPr>
                  <a:t> </a:t>
                </a:r>
                <a:endParaRPr lang="en-US" sz="2800" dirty="0">
                  <a:solidFill>
                    <a:srgbClr val="000000"/>
                  </a:solidFill>
                  <a:latin typeface="Adobe Arabic"/>
                  <a:ea typeface="Cambria Math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673" y="1524000"/>
                <a:ext cx="7404653" cy="1600200"/>
              </a:xfrm>
              <a:blipFill rotWithShape="1">
                <a:blip r:embed="rId2"/>
                <a:stretch>
                  <a:fillRect l="-741" t="-6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COMPARISON </a:t>
            </a:r>
            <a:r>
              <a:rPr lang="en-US" dirty="0"/>
              <a:t>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23</a:t>
            </a:fld>
            <a:endParaRPr kumimoji="0"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1752600"/>
            <a:ext cx="70866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0324" y="5638800"/>
            <a:ext cx="6584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Figure 26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. </a:t>
            </a:r>
            <a:r>
              <a:rPr lang="en-US" sz="1400" dirty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Comparisons between Average Depth Distance vs. </a:t>
            </a:r>
            <a:r>
              <a:rPr lang="en-US" sz="1400" dirty="0" smtClean="0">
                <a:latin typeface="Times New Roman" pitchFamily="18" charset="0"/>
                <a:ea typeface="Cambria Math" panose="02040503050406030204" pitchFamily="18" charset="0"/>
                <a:cs typeface="Times New Roman" pitchFamily="18" charset="0"/>
              </a:rPr>
              <a:t>Actual Depth Distance</a:t>
            </a:r>
            <a:endParaRPr lang="en-US" sz="1400" dirty="0">
              <a:latin typeface="Times New Roman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COMPARISON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24</a:t>
            </a:fld>
            <a:endParaRPr kumimoji="0"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640952"/>
              </p:ext>
            </p:extLst>
          </p:nvPr>
        </p:nvGraphicFramePr>
        <p:xfrm>
          <a:off x="990600" y="1371600"/>
          <a:ext cx="7404100" cy="504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050"/>
                <a:gridCol w="3702050"/>
              </a:tblGrid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USING OUR NAVIGATION MODEL </a:t>
                      </a:r>
                    </a:p>
                    <a:p>
                      <a:pPr algn="ctr"/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SMARTPHONES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OCULUS RIFT</a:t>
                      </a:r>
                      <a:r>
                        <a:rPr lang="en-US" baseline="0" dirty="0" smtClean="0"/>
                        <a:t> &amp; HTC VIVE NAVIGATION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Uses</a:t>
                      </a:r>
                      <a:r>
                        <a:rPr lang="en-US" baseline="0" dirty="0" smtClean="0"/>
                        <a:t> internal sensors</a:t>
                      </a:r>
                    </a:p>
                    <a:p>
                      <a:pPr algn="ctr"/>
                      <a:r>
                        <a:rPr lang="en-US" baseline="0" dirty="0" smtClean="0"/>
                        <a:t>(accelerometer)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Uses external sensors</a:t>
                      </a:r>
                    </a:p>
                    <a:p>
                      <a:pPr algn="ctr"/>
                      <a:r>
                        <a:rPr lang="en-US" dirty="0" smtClean="0"/>
                        <a:t>(long range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IR sensor)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Reads movement of the wearer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Reads position and movement of the wearer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Takes movement over one axis with</a:t>
                      </a:r>
                      <a:r>
                        <a:rPr lang="en-US" baseline="0" dirty="0" smtClean="0"/>
                        <a:t> respect to other axis while at 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Reads</a:t>
                      </a:r>
                      <a:r>
                        <a:rPr lang="en-US" baseline="0" dirty="0" smtClean="0"/>
                        <a:t> position therefore takes 3-dimensional movement reading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Low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Expensive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0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4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828800"/>
            <a:ext cx="7499904" cy="4267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dobe Arabic"/>
                <a:ea typeface="Cambria Math" panose="02040503050406030204" pitchFamily="18" charset="0"/>
              </a:rPr>
              <a:t>3D Modeling from the computer generated depth image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Adobe Arabic"/>
                <a:ea typeface="Cambria Math" panose="02040503050406030204" pitchFamily="18" charset="0"/>
              </a:rPr>
              <a:t>GPU parallel processing for </a:t>
            </a:r>
            <a:r>
              <a:rPr lang="en-US" sz="2800" dirty="0" smtClean="0">
                <a:solidFill>
                  <a:schemeClr val="tx1"/>
                </a:solidFill>
                <a:latin typeface="Adobe Arabic"/>
                <a:ea typeface="Cambria Math" panose="02040503050406030204" pitchFamily="18" charset="0"/>
              </a:rPr>
              <a:t>converting 2D image to 3D model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Adobe Arabic"/>
                <a:ea typeface="Cambria Math" panose="02040503050406030204" pitchFamily="18" charset="0"/>
              </a:rPr>
              <a:t>Movement on the 3D models via sensors.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Adobe Arabic"/>
                <a:ea typeface="Cambria Math" panose="02040503050406030204" pitchFamily="18" charset="0"/>
              </a:rPr>
              <a:t>Navigation for left and right forward and backward movement 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Adobe Arabic"/>
                <a:ea typeface="Cambria Math" panose="02040503050406030204" pitchFamily="18" charset="0"/>
              </a:rPr>
              <a:t>Solve </a:t>
            </a:r>
            <a:r>
              <a:rPr lang="en-US" sz="2800" dirty="0">
                <a:solidFill>
                  <a:schemeClr val="tx1"/>
                </a:solidFill>
                <a:latin typeface="Adobe Arabic"/>
                <a:ea typeface="Cambria Math" panose="02040503050406030204" pitchFamily="18" charset="0"/>
              </a:rPr>
              <a:t>many real life problems regarding investigations, education, entertainment </a:t>
            </a:r>
            <a:endParaRPr lang="en-US" sz="2800" dirty="0" smtClean="0">
              <a:solidFill>
                <a:schemeClr val="tx1"/>
              </a:solidFill>
              <a:latin typeface="Adobe Arabic"/>
              <a:ea typeface="Cambria Math" panose="02040503050406030204" pitchFamily="18" charset="0"/>
            </a:endParaRPr>
          </a:p>
          <a:p>
            <a:pPr marL="34290" indent="0">
              <a:buNone/>
            </a:pP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25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3175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371600"/>
            <a:ext cx="7372349" cy="5029200"/>
          </a:xfrm>
        </p:spPr>
        <p:txBody>
          <a:bodyPr>
            <a:normAutofit fontScale="47500" lnSpcReduction="20000"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Gemshein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H., &amp;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Gemshein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A. (1969). The History of Photography from the Camera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Obscura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to the Beginning of the Modern Era. NY, McGraw-Hill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Makhzani</a:t>
            </a: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Niloufar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Kok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-Why Ng, and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Babaei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Mahdi, “DEPTH-BASED 3D ANAGLYPH IMAGE MODELING,”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International Journal of Scientific Knowledge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vol. 4, Mar. 2014.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J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Ko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M. Kim, and C. Kim, “2D-to-3D stereoscopic conversion: depth-map estimation in a 2D single-view image,”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Applications of Digital Image Processing XXX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2007.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Ganatra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and R.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Chavda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International Journal of Innovations &amp; Advancement in Computer Science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2014.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Ke</a:t>
            </a: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Lu,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Xiangyang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Wang,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Zhi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Wang and Lei Wang, "Binocular stereo vision based on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OpenCV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",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IET International Conference on Smart and Sustainable City (ICSSC 2011)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2011.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Arts.rpi.edu,2018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.[Online].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Available:http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://www.arts.rpi.edu/~ruiz/stereo_history/Howtomake3D.htm. [Accessed: 19- Jul- 2018].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Lu, S.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Rehman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M. Khan and H. Li, "Anaglyph 3D Stereoscopic Visualization of 2D Video Based on Fundamental Matrix",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2013 International Conference on Virtual Reality and Visualization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2013.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R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Hartley and A.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Zisserman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Multiple View Geometry in Computer</a:t>
            </a:r>
            <a:b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</a:b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Vision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Cambridge University Press, New York, NY, USA, 2003.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Brown and D.G. Lowe. Automatic panoramic image stitching using invariant features. Int. J. Computer. Vision, 74(1):59–73, 2007.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Pradhan, A. Kr. Singh and S. Singh, "An Approach to Calculate Depth of an Object in a 2-D Image and Map it into 3-D Space",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International Journal of Computer Applications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vol. 119, no. 15, pp. 27-32, 2015.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26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4729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uestion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955932"/>
            <a:ext cx="7810106" cy="46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27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35478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Thank you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6059467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28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19703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Need for Interactive Virtual Reality content 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Conversion of 2D image into 3D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visual</a:t>
            </a:r>
          </a:p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Cutting the data cost of visual information (Replacing 3D elements with 2D images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800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Cutting the cost of external sensors for navigation and movement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Contribution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smartphone VR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3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8468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BACKGROUND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4</a:t>
            </a:fld>
            <a:endParaRPr kumimoji="0"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200400" y="1676400"/>
            <a:ext cx="2362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Background Study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981200" y="2449882"/>
            <a:ext cx="24003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</p:cNvCxnSpPr>
          <p:nvPr/>
        </p:nvCxnSpPr>
        <p:spPr>
          <a:xfrm>
            <a:off x="4381500" y="2438400"/>
            <a:ext cx="23241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41748" y="3733800"/>
            <a:ext cx="2514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54876" y="3733800"/>
            <a:ext cx="2506249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VR 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3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 </a:t>
            </a:r>
            <a:r>
              <a:rPr lang="en-US" dirty="0" smtClean="0"/>
              <a:t>STUDY</a:t>
            </a:r>
            <a:br>
              <a:rPr lang="en-US" dirty="0" smtClean="0"/>
            </a:br>
            <a:r>
              <a:rPr lang="en-US" dirty="0" smtClean="0"/>
              <a:t>(Image Processing)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6172200"/>
            <a:ext cx="1279663" cy="365125"/>
          </a:xfr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z="2400" smtClean="0"/>
              <a:pPr algn="ctr" eaLnBrk="1" latinLnBrk="0" hangingPunct="1"/>
              <a:t>5</a:t>
            </a:fld>
            <a:endParaRPr kumimoji="0"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209800"/>
            <a:ext cx="7372349" cy="4038600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A6B727"/>
              </a:buClr>
            </a:pPr>
            <a:r>
              <a:rPr lang="en-US" sz="2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Kinect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sensor for depth image </a:t>
            </a:r>
          </a:p>
          <a:p>
            <a:pPr lvl="0">
              <a:buClr>
                <a:srgbClr val="A6B727"/>
              </a:buClr>
            </a:pP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3D histogram-based segmentation to refine the depth map </a:t>
            </a:r>
            <a:endParaRPr lang="en-US" sz="2800" dirty="0" smtClean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>
              <a:buClr>
                <a:srgbClr val="A6B727"/>
              </a:buClr>
            </a:pP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high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computed data mining techniques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such as </a:t>
            </a:r>
            <a:r>
              <a:rPr lang="en-US" sz="28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Knn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sz="2800" dirty="0" smtClean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>
              <a:buClr>
                <a:srgbClr val="A6B727"/>
              </a:buClr>
            </a:pP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epth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extortion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by the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focus and defocus cues through higher-order statistics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technique</a:t>
            </a:r>
          </a:p>
          <a:p>
            <a:pPr lvl="0">
              <a:buClr>
                <a:srgbClr val="A6B727"/>
              </a:buClr>
            </a:pP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Stereoscopic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3D from 2D video image stitching through fundamental matrix</a:t>
            </a:r>
            <a:endParaRPr lang="en-US" sz="28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42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BACKGROUND STUDY</a:t>
            </a:r>
            <a:br>
              <a:rPr lang="en-US" dirty="0" smtClean="0"/>
            </a:br>
            <a:r>
              <a:rPr lang="en-US" dirty="0" smtClean="0"/>
              <a:t>(Existing VR Systems)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35737" y="6172200"/>
            <a:ext cx="1279663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6</a:t>
            </a:fld>
            <a:endParaRPr kumimoji="0" lang="en-US" sz="2400" dirty="0"/>
          </a:p>
        </p:txBody>
      </p:sp>
      <p:pic>
        <p:nvPicPr>
          <p:cNvPr id="1026" name="Picture 2" descr="Image result for Google Cardboar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2" y="1504042"/>
            <a:ext cx="2667000" cy="18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culus ri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796562"/>
            <a:ext cx="4724400" cy="14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72585" y="3296246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2. Oculus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Rift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0" name="Picture 6" descr="Image result for htc viv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5" b="25799"/>
          <a:stretch/>
        </p:blipFill>
        <p:spPr bwMode="auto">
          <a:xfrm>
            <a:off x="5123992" y="4113432"/>
            <a:ext cx="285841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86400" y="5704012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4. HTC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Vive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2" name="Picture 8" descr="Image result for android senso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1745"/>
            <a:ext cx="3953722" cy="21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0364" y="3188525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1.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Google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Cardboard headset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250" y="5993592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3. Android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Sensors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3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BACKGROUND STUDY </a:t>
            </a:r>
            <a:br>
              <a:rPr lang="en-US" dirty="0" smtClean="0"/>
            </a:br>
            <a:r>
              <a:rPr lang="en-US" dirty="0" smtClean="0"/>
              <a:t>(NAVIGATION SYSTEMS)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2072" y="6248400"/>
            <a:ext cx="1279663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7</a:t>
            </a:fld>
            <a:endParaRPr kumimoji="0" lang="en-US" sz="2400" dirty="0"/>
          </a:p>
        </p:txBody>
      </p:sp>
      <p:pic>
        <p:nvPicPr>
          <p:cNvPr id="2052" name="Picture 4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45" y="1371600"/>
            <a:ext cx="69246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mart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46" y="4023360"/>
            <a:ext cx="1558172" cy="220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54418" y="4154477"/>
            <a:ext cx="5485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obe Caslon Pro" panose="0205050205050A020403" pitchFamily="18" charset="0"/>
              </a:rPr>
              <a:t>For Navigation and movement detection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&gt;Accelerometer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&gt;Gyroscope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&gt;Proximity Sensor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&gt;GPS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&gt;Camera</a:t>
            </a:r>
            <a:endParaRPr lang="en-US" sz="2000" dirty="0">
              <a:latin typeface="Adobe Caslon Pro" panose="0205050205050A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3527523"/>
            <a:ext cx="4875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Figure 5. HTC </a:t>
            </a:r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Vive setup and navigation using base stations</a:t>
            </a:r>
            <a:endParaRPr 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6251394"/>
            <a:ext cx="275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Figure 6. Smartphone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4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749" y="155332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6002" y="1690944"/>
            <a:ext cx="1485900" cy="7048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Input 2D image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8417" y="2497455"/>
            <a:ext cx="1476375" cy="47625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Via any camera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4400" y="2526030"/>
            <a:ext cx="1476375" cy="89535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Calculate depth map from the 2 image cropped images via disparity map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52400" y="140241"/>
            <a:ext cx="4810932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1525" algn="l"/>
              </a:tabLst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1525" algn="l"/>
              </a:tabLst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	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1525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800349" y="1660646"/>
            <a:ext cx="1533525" cy="7429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Segmenting the into two images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743700" y="4214029"/>
            <a:ext cx="1514475" cy="7429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Port the image to VR device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695825" y="4175929"/>
            <a:ext cx="1543050" cy="8191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Movement via Accelerometer on the stereo pair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724400" y="1667131"/>
            <a:ext cx="1485900" cy="752475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Calculate the Depth map and Depth image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781800" y="1624269"/>
            <a:ext cx="1543050" cy="771525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Generating Stereo images </a:t>
            </a:r>
          </a:p>
        </p:txBody>
      </p:sp>
      <p:sp>
        <p:nvSpPr>
          <p:cNvPr id="25" name="Oval 24"/>
          <p:cNvSpPr/>
          <p:nvPr/>
        </p:nvSpPr>
        <p:spPr>
          <a:xfrm>
            <a:off x="2700465" y="4418816"/>
            <a:ext cx="314325" cy="333375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91631" y="2583179"/>
            <a:ext cx="1476375" cy="6953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Approximate segmentation to create two images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58000" y="2589382"/>
            <a:ext cx="1466850" cy="101917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From depth map and 2D image generate stereo pair through shifting pixels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43700" y="5152927"/>
            <a:ext cx="1476375" cy="9239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Port the image on head mounted display via Google Cardboard service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95825" y="5334000"/>
            <a:ext cx="1476375" cy="9239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Simulating movement accessing the mobile sensors</a:t>
            </a:r>
          </a:p>
        </p:txBody>
      </p:sp>
      <p:sp>
        <p:nvSpPr>
          <p:cNvPr id="38" name="Rectangle 4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5" name="Straight Arrow Connector 44"/>
          <p:cNvCxnSpPr>
            <a:stCxn id="6" idx="3"/>
            <a:endCxn id="20" idx="1"/>
          </p:cNvCxnSpPr>
          <p:nvPr/>
        </p:nvCxnSpPr>
        <p:spPr>
          <a:xfrm flipV="1">
            <a:off x="2321902" y="2032121"/>
            <a:ext cx="478447" cy="11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0" idx="3"/>
            <a:endCxn id="23" idx="1"/>
          </p:cNvCxnSpPr>
          <p:nvPr/>
        </p:nvCxnSpPr>
        <p:spPr>
          <a:xfrm>
            <a:off x="4333874" y="2032121"/>
            <a:ext cx="390526" cy="11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3" idx="3"/>
          </p:cNvCxnSpPr>
          <p:nvPr/>
        </p:nvCxnSpPr>
        <p:spPr>
          <a:xfrm flipV="1">
            <a:off x="6210300" y="2037746"/>
            <a:ext cx="571500" cy="56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4" idx="3"/>
          </p:cNvCxnSpPr>
          <p:nvPr/>
        </p:nvCxnSpPr>
        <p:spPr>
          <a:xfrm>
            <a:off x="8324850" y="2010032"/>
            <a:ext cx="209550" cy="16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534400" y="2026700"/>
            <a:ext cx="0" cy="2558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1" idx="3"/>
          </p:cNvCxnSpPr>
          <p:nvPr/>
        </p:nvCxnSpPr>
        <p:spPr>
          <a:xfrm flipH="1">
            <a:off x="8258175" y="4585504"/>
            <a:ext cx="2762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1" idx="1"/>
            <a:endCxn id="22" idx="3"/>
          </p:cNvCxnSpPr>
          <p:nvPr/>
        </p:nvCxnSpPr>
        <p:spPr>
          <a:xfrm flipH="1">
            <a:off x="6238875" y="4585504"/>
            <a:ext cx="5048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2" idx="1"/>
          </p:cNvCxnSpPr>
          <p:nvPr/>
        </p:nvCxnSpPr>
        <p:spPr>
          <a:xfrm flipH="1">
            <a:off x="3047631" y="4585504"/>
            <a:ext cx="16481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245051" y="1865433"/>
            <a:ext cx="314325" cy="333375"/>
          </a:xfrm>
          <a:prstGeom prst="ellipse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68" name="Straight Arrow Connector 67"/>
          <p:cNvCxnSpPr>
            <a:stCxn id="64" idx="6"/>
            <a:endCxn id="6" idx="1"/>
          </p:cNvCxnSpPr>
          <p:nvPr/>
        </p:nvCxnSpPr>
        <p:spPr>
          <a:xfrm>
            <a:off x="559376" y="2032121"/>
            <a:ext cx="276626" cy="11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8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196940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4" grpId="0" animBg="1"/>
      <p:bldP spid="35" grpId="0" animBg="1"/>
      <p:bldP spid="36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METHODOLOGY (SEGMENTATION)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Z axis remain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constant </a:t>
            </a:r>
            <a:endParaRPr lang="en-US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T</a:t>
            </a:r>
            <a:r>
              <a:rPr lang="en-US" baseline="-25000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x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is the base of the eye pair</a:t>
            </a: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S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egmented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new pair’s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coordinate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              N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R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= (X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–T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x,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Y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, Z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)  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Make all the pixels up to baseline 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 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white</a:t>
            </a:r>
          </a:p>
          <a:p>
            <a:pPr marL="0" indent="0">
              <a:buNone/>
            </a:pPr>
            <a:r>
              <a:rPr lang="en-US" dirty="0" smtClean="0"/>
              <a:t>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9</a:t>
            </a:fld>
            <a:endParaRPr kumimoji="0"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7046005" y="1302081"/>
            <a:ext cx="238125" cy="2571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59438" y="1540235"/>
            <a:ext cx="7086" cy="2193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 8"/>
          <p:cNvSpPr/>
          <p:nvPr/>
        </p:nvSpPr>
        <p:spPr>
          <a:xfrm>
            <a:off x="6400800" y="1752600"/>
            <a:ext cx="1638301" cy="502792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Read Image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136809" y="2255392"/>
            <a:ext cx="5737" cy="229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400801" y="2484755"/>
            <a:ext cx="1638300" cy="8334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Calculate Width Calculate Height Calculate T</a:t>
            </a:r>
            <a:r>
              <a:rPr lang="en-US" sz="1100" baseline="-25000">
                <a:solidFill>
                  <a:srgbClr val="000000"/>
                </a:solidFill>
                <a:effectLst/>
                <a:latin typeface="Times New Roman"/>
                <a:ea typeface="Arial"/>
              </a:rPr>
              <a:t>x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00802" y="4323080"/>
            <a:ext cx="1715134" cy="828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Resize the image by making it white up to deducted width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00801" y="3471810"/>
            <a:ext cx="1686559" cy="676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Cut image on horizontal width up to T</a:t>
            </a:r>
            <a:r>
              <a:rPr lang="en-US" sz="1100" baseline="-25000">
                <a:solidFill>
                  <a:srgbClr val="000000"/>
                </a:solidFill>
                <a:effectLst/>
                <a:latin typeface="Times New Roman"/>
                <a:ea typeface="Arial"/>
              </a:rPr>
              <a:t>x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56077" y="3318192"/>
            <a:ext cx="0" cy="1524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168587" y="4158470"/>
            <a:ext cx="1" cy="1749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00800" y="5332731"/>
            <a:ext cx="1715135" cy="4648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Segmented Image I2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168588" y="5151119"/>
            <a:ext cx="0" cy="1809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063813" y="5984442"/>
            <a:ext cx="209550" cy="1809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68588" y="5797549"/>
            <a:ext cx="0" cy="1809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4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1917</TotalTime>
  <Words>949</Words>
  <Application>Microsoft Office PowerPoint</Application>
  <PresentationFormat>On-screen Show (4:3)</PresentationFormat>
  <Paragraphs>237</Paragraphs>
  <Slides>28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Basis</vt:lpstr>
      <vt:lpstr>3D Visualization of 2D/360° Image  and  Navigation in Virtual Reality through motion processing via smart phone sensors   </vt:lpstr>
      <vt:lpstr>OBJECTIVE</vt:lpstr>
      <vt:lpstr>MOTIVATION</vt:lpstr>
      <vt:lpstr>BACKGROUND STUDY</vt:lpstr>
      <vt:lpstr>BACKGROUND STUDY (Image Processing)</vt:lpstr>
      <vt:lpstr>BACKGROUND STUDY (Existing VR Systems)</vt:lpstr>
      <vt:lpstr>BACKGROUND STUDY  (NAVIGATION SYSTEMS)</vt:lpstr>
      <vt:lpstr>PROPOSED MODEL</vt:lpstr>
      <vt:lpstr>METHODOLOGY (SEGMENTATION)</vt:lpstr>
      <vt:lpstr>METHODOLOGY (SEGMENTATION)</vt:lpstr>
      <vt:lpstr>METHODOLOGY (SEGMENTATION)</vt:lpstr>
      <vt:lpstr>METHODOLOGY  (GENERATING DEPTH IMAGE)</vt:lpstr>
      <vt:lpstr>METHODOLOGY  (GENERATING DEPTH IMAGE)</vt:lpstr>
      <vt:lpstr>METHODOLOGY  (GENERATING DEPTH IMAGE)</vt:lpstr>
      <vt:lpstr>METHODOLOGY  (GENERATING STEREO IMAGE)</vt:lpstr>
      <vt:lpstr>METHODOLOGY  (GENERATING STEREO IMAGE)</vt:lpstr>
      <vt:lpstr>METHODOLOGY  (GENERATING STEREO IMAGE)</vt:lpstr>
      <vt:lpstr>METHODOLOGY (VR INTREGATION ANDROID STUDIO)</vt:lpstr>
      <vt:lpstr>METHODOLOGY (VR INTREGATION UNITY3D)</vt:lpstr>
      <vt:lpstr>VISUAL RESULTS</vt:lpstr>
      <vt:lpstr>VISUAL RESULTS (REALTIME)</vt:lpstr>
      <vt:lpstr>ACCURACY AND ANALYSIS</vt:lpstr>
      <vt:lpstr>COMPARISON ANALYSIS</vt:lpstr>
      <vt:lpstr>COMPARISON ANALYSIS</vt:lpstr>
      <vt:lpstr>FUTURE WORK</vt:lpstr>
      <vt:lpstr>REFERENCE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Visualization of 2D/360° Image and Navigation in Virtual Reality through motion processing via smart phone sensors</dc:title>
  <dc:creator>Windows User</dc:creator>
  <cp:lastModifiedBy>Windows User</cp:lastModifiedBy>
  <cp:revision>59</cp:revision>
  <dcterms:created xsi:type="dcterms:W3CDTF">2018-07-21T17:53:47Z</dcterms:created>
  <dcterms:modified xsi:type="dcterms:W3CDTF">2018-08-02T13:57:45Z</dcterms:modified>
</cp:coreProperties>
</file>